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3716000" cy="47091600"/>
  <p:notesSz cx="47091600" cy="13716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58" autoAdjust="0"/>
    <p:restoredTop sz="94610"/>
  </p:normalViewPr>
  <p:slideViewPr>
    <p:cSldViewPr snapToGrid="0" snapToObjects="1">
      <p:cViewPr>
        <p:scale>
          <a:sx n="125" d="100"/>
          <a:sy n="125" d="100"/>
        </p:scale>
        <p:origin x="-16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Số kiến nghị</c:v>
                </c:pt>
              </c:strCache>
            </c:strRef>
          </c:tx>
          <c:spPr>
            <a:solidFill>
              <a:srgbClr val="6E142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2B232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UBND Thành phố</c:v>
                </c:pt>
                <c:pt idx="1">
                  <c:v>HĐND Thành phố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253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A-4519-90ED-338450ACD9E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6B615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Trước kỳ họp</c:v>
                </c:pt>
              </c:strCache>
            </c:strRef>
          </c:tx>
          <c:spPr>
            <a:solidFill>
              <a:srgbClr val="6E142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2B232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Hội nghị TXCT</c:v>
                </c:pt>
                <c:pt idx="1">
                  <c:v>Điểm cầu trực tuyến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31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BD-49E4-96A6-553D97D033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Sau kỳ họp</c:v>
                </c:pt>
              </c:strCache>
            </c:strRef>
          </c:tx>
          <c:spPr>
            <a:solidFill>
              <a:srgbClr val="C9A22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2B232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Hội nghị TXCT</c:v>
                </c:pt>
                <c:pt idx="1">
                  <c:v>Điểm cầu trực tuyến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BD-49E4-96A6-553D97D033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50" b="0" i="0" u="none" strike="noStrike">
                <a:solidFill>
                  <a:srgbClr val="6B615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>
              <a:solidFill>
                <a:srgbClr val="6B615B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Định kỳ tại trụ sở</c:v>
                </c:pt>
              </c:strCache>
            </c:strRef>
          </c:tx>
          <c:spPr>
            <a:solidFill>
              <a:srgbClr val="6E142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50" b="0" i="0" u="none" strike="noStrike">
                    <a:solidFill>
                      <a:srgbClr val="2B232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Số buổi tiếp</c:v>
                </c:pt>
                <c:pt idx="1">
                  <c:v>Lượt người</c:v>
                </c:pt>
                <c:pt idx="2">
                  <c:v>Vụ việc</c:v>
                </c:pt>
                <c:pt idx="3">
                  <c:v>Đoàn đông người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93-48B1-A76F-663B4C62B5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Cá nhân đại biểu</c:v>
                </c:pt>
              </c:strCache>
            </c:strRef>
          </c:tx>
          <c:spPr>
            <a:solidFill>
              <a:srgbClr val="C9A22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50" b="0" i="0" u="none" strike="noStrike">
                    <a:solidFill>
                      <a:srgbClr val="2B232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Số buổi tiếp</c:v>
                </c:pt>
                <c:pt idx="1">
                  <c:v>Lượt người</c:v>
                </c:pt>
                <c:pt idx="2">
                  <c:v>Vụ việc</c:v>
                </c:pt>
                <c:pt idx="3">
                  <c:v>Đoàn đông người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17</c:v>
                </c:pt>
                <c:pt idx="2">
                  <c:v>11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93-48B1-A76F-663B4C62B58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50" b="0" i="0" u="none" strike="noStrike">
                <a:solidFill>
                  <a:srgbClr val="6B615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>
              <a:solidFill>
                <a:srgbClr val="6B615B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Số đơn</c:v>
                </c:pt>
              </c:strCache>
            </c:strRef>
          </c:tx>
          <c:spPr>
            <a:solidFill>
              <a:srgbClr val="6E142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2B232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Kiến nghị</c:v>
                </c:pt>
                <c:pt idx="1">
                  <c:v>Khiếu nại</c:v>
                </c:pt>
                <c:pt idx="2">
                  <c:v>Tố cáo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77</c:v>
                </c:pt>
                <c:pt idx="1">
                  <c:v>8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D1-490C-BEFA-98701FD5BFC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50" b="0" i="0" u="none" strike="noStrike">
                <a:solidFill>
                  <a:srgbClr val="6B615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Số đơn</c:v>
                </c:pt>
              </c:strCache>
            </c:strRef>
          </c:tx>
          <c:spPr>
            <a:solidFill>
              <a:srgbClr val="C9A227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0" i="0" u="none" strike="noStrike">
                    <a:solidFill>
                      <a:srgbClr val="2B232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Lưu theo dõi</c:v>
                </c:pt>
                <c:pt idx="1">
                  <c:v>Chuyển, đôn đốc</c:v>
                </c:pt>
                <c:pt idx="2">
                  <c:v>Trả lời, hướng dẫn</c:v>
                </c:pt>
                <c:pt idx="3">
                  <c:v>Đang nghiên cứu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</c:v>
                </c:pt>
                <c:pt idx="1">
                  <c:v>12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D6-4006-BD54-21028E3AE3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50" b="0" i="0" u="none" strike="noStrike">
                <a:solidFill>
                  <a:srgbClr val="6B615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C9A22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B0E-47F5-853E-552E71642BA0}"/>
              </c:ext>
            </c:extLst>
          </c:dPt>
          <c:dPt>
            <c:idx val="1"/>
            <c:bubble3D val="0"/>
            <c:spPr>
              <a:solidFill>
                <a:srgbClr val="E6E1D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B0E-47F5-853E-552E71642BA0}"/>
              </c:ext>
            </c:extLst>
          </c:dPt>
          <c:cat>
            <c:strRef>
              <c:f>Sheet1!$A$2:$A$3</c:f>
              <c:strCache>
                <c:ptCount val="2"/>
                <c:pt idx="0">
                  <c:v>Đã giải quyết</c:v>
                </c:pt>
                <c:pt idx="1">
                  <c:v>Còn lại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29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0E-47F5-853E-552E71642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C9A22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6FF1-4C77-AB6A-7C6C151746F6}"/>
              </c:ext>
            </c:extLst>
          </c:dPt>
          <c:dPt>
            <c:idx val="1"/>
            <c:bubble3D val="0"/>
            <c:spPr>
              <a:solidFill>
                <a:srgbClr val="E6E1D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FF1-4C77-AB6A-7C6C151746F6}"/>
              </c:ext>
            </c:extLst>
          </c:dPt>
          <c:cat>
            <c:strRef>
              <c:f>Sheet1!$A$2:$A$3</c:f>
              <c:strCache>
                <c:ptCount val="2"/>
                <c:pt idx="0">
                  <c:v>Đã giải quyết</c:v>
                </c:pt>
                <c:pt idx="1">
                  <c:v>Còn lại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F1-4C77-AB6A-7C6C15174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C9A22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E07B-4CD3-B593-6BF3FA907090}"/>
              </c:ext>
            </c:extLst>
          </c:dPt>
          <c:dPt>
            <c:idx val="1"/>
            <c:bubble3D val="0"/>
            <c:spPr>
              <a:solidFill>
                <a:srgbClr val="E6E1D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E07B-4CD3-B593-6BF3FA907090}"/>
              </c:ext>
            </c:extLst>
          </c:dPt>
          <c:cat>
            <c:strRef>
              <c:f>Sheet1!$A$2:$A$3</c:f>
              <c:strCache>
                <c:ptCount val="2"/>
                <c:pt idx="0">
                  <c:v>Đã giải quyết</c:v>
                </c:pt>
                <c:pt idx="1">
                  <c:v>Còn lại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338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7B-4CD3-B593-6BF3FA907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C9A22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6220-4E0A-B016-A0818876F3B9}"/>
              </c:ext>
            </c:extLst>
          </c:dPt>
          <c:dPt>
            <c:idx val="1"/>
            <c:bubble3D val="0"/>
            <c:spPr>
              <a:solidFill>
                <a:srgbClr val="E6E1D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220-4E0A-B016-A0818876F3B9}"/>
              </c:ext>
            </c:extLst>
          </c:dPt>
          <c:cat>
            <c:strRef>
              <c:f>Sheet1!$A$2:$A$3</c:f>
              <c:strCache>
                <c:ptCount val="2"/>
                <c:pt idx="0">
                  <c:v>Đã giải quyết</c:v>
                </c:pt>
                <c:pt idx="1">
                  <c:v>Còn lại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20-4E0A-B016-A0818876F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850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11" Type="http://schemas.openxmlformats.org/officeDocument/2006/relationships/chart" Target="../charts/chart9.xml"/><Relationship Id="rId5" Type="http://schemas.openxmlformats.org/officeDocument/2006/relationships/chart" Target="../charts/chart3.xml"/><Relationship Id="rId10" Type="http://schemas.openxmlformats.org/officeDocument/2006/relationships/chart" Target="../charts/chart8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00" cy="1417320"/>
          </a:xfrm>
          <a:prstGeom prst="rect">
            <a:avLst/>
          </a:prstGeom>
          <a:solidFill>
            <a:srgbClr val="4A0D18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3" name="Shape 1"/>
          <p:cNvSpPr/>
          <p:nvPr/>
        </p:nvSpPr>
        <p:spPr>
          <a:xfrm>
            <a:off x="11338560" y="-1554480"/>
            <a:ext cx="4206240" cy="4206240"/>
          </a:xfrm>
          <a:prstGeom prst="ellipse">
            <a:avLst/>
          </a:prstGeom>
          <a:solidFill>
            <a:srgbClr val="6E1423">
              <a:alpha val="60000"/>
            </a:srgbClr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4" name="Text 2"/>
          <p:cNvSpPr/>
          <p:nvPr/>
        </p:nvSpPr>
        <p:spPr>
          <a:xfrm>
            <a:off x="640080" y="182880"/>
            <a:ext cx="1243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50"/>
          </a:p>
        </p:txBody>
      </p:sp>
      <p:sp>
        <p:nvSpPr>
          <p:cNvPr id="5" name="Text 3"/>
          <p:cNvSpPr/>
          <p:nvPr/>
        </p:nvSpPr>
        <p:spPr>
          <a:xfrm>
            <a:off x="594360" y="292608"/>
            <a:ext cx="12390120" cy="8275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BÁO CÁO SỐ</a:t>
            </a:r>
          </a:p>
          <a:p>
            <a:pPr marL="0" indent="0" algn="ctr">
              <a:buNone/>
            </a:pPr>
            <a:r>
              <a:rPr lang="en-US" sz="28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KẾT QUẢ THỰC HIỆN CÔNG TÁC DÂN NGUYỆN THÁNG 7/2026</a:t>
            </a:r>
          </a:p>
          <a:p>
            <a:pPr marL="0" indent="0" algn="ctr">
              <a:buNone/>
            </a:pPr>
            <a:r>
              <a:rPr lang="en-US" sz="28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NHIỆM VỤ TRỌNG TÂM THÁNG 8/2026</a:t>
            </a:r>
            <a:endParaRPr lang="en-US" sz="2800"/>
          </a:p>
        </p:txBody>
      </p:sp>
      <p:sp>
        <p:nvSpPr>
          <p:cNvPr id="6" name="Text 4"/>
          <p:cNvSpPr/>
          <p:nvPr/>
        </p:nvSpPr>
        <p:spPr>
          <a:xfrm>
            <a:off x="640080" y="1737360"/>
            <a:ext cx="1243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TỔNG QUAN</a:t>
            </a:r>
            <a:endParaRPr lang="en-US" sz="1400"/>
          </a:p>
        </p:txBody>
      </p:sp>
      <p:sp>
        <p:nvSpPr>
          <p:cNvPr id="7" name="Text 5"/>
          <p:cNvSpPr/>
          <p:nvPr/>
        </p:nvSpPr>
        <p:spPr>
          <a:xfrm>
            <a:off x="640080" y="2057400"/>
            <a:ext cx="1243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B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Số liệu tổng hợp báo cáo</a:t>
            </a:r>
            <a:endParaRPr lang="en-US" sz="2500"/>
          </a:p>
        </p:txBody>
      </p:sp>
      <p:sp>
        <p:nvSpPr>
          <p:cNvPr id="8" name="Shape 6"/>
          <p:cNvSpPr/>
          <p:nvPr/>
        </p:nvSpPr>
        <p:spPr>
          <a:xfrm>
            <a:off x="640080" y="2724912"/>
            <a:ext cx="293751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9" name="Text 7"/>
          <p:cNvSpPr/>
          <p:nvPr/>
        </p:nvSpPr>
        <p:spPr>
          <a:xfrm>
            <a:off x="640080" y="2834640"/>
            <a:ext cx="29375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6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257</a:t>
            </a:r>
            <a:endParaRPr lang="en-US" sz="4600"/>
          </a:p>
        </p:txBody>
      </p:sp>
      <p:sp>
        <p:nvSpPr>
          <p:cNvPr id="10" name="Shape 8"/>
          <p:cNvSpPr/>
          <p:nvPr/>
        </p:nvSpPr>
        <p:spPr>
          <a:xfrm>
            <a:off x="1788795" y="3813048"/>
            <a:ext cx="6400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1" name="Text 9"/>
          <p:cNvSpPr/>
          <p:nvPr/>
        </p:nvSpPr>
        <p:spPr>
          <a:xfrm>
            <a:off x="731520" y="3904488"/>
            <a:ext cx="27546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50" b="1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Kiến</a:t>
            </a: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nghị</a:t>
            </a:r>
            <a:endParaRPr lang="en-US" sz="145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cử tri</a:t>
            </a:r>
            <a:endParaRPr lang="en-US" sz="1450"/>
          </a:p>
        </p:txBody>
      </p:sp>
      <p:sp>
        <p:nvSpPr>
          <p:cNvPr id="12" name="Shape 10"/>
          <p:cNvSpPr/>
          <p:nvPr/>
        </p:nvSpPr>
        <p:spPr>
          <a:xfrm>
            <a:off x="3806190" y="2724912"/>
            <a:ext cx="293751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3" name="Text 11"/>
          <p:cNvSpPr/>
          <p:nvPr/>
        </p:nvSpPr>
        <p:spPr>
          <a:xfrm>
            <a:off x="3806190" y="2834640"/>
            <a:ext cx="29375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6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91</a:t>
            </a:r>
            <a:endParaRPr lang="en-US" sz="4600"/>
          </a:p>
        </p:txBody>
      </p:sp>
      <p:sp>
        <p:nvSpPr>
          <p:cNvPr id="14" name="Shape 12"/>
          <p:cNvSpPr/>
          <p:nvPr/>
        </p:nvSpPr>
        <p:spPr>
          <a:xfrm>
            <a:off x="4954905" y="3813048"/>
            <a:ext cx="6400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5" name="Text 13"/>
          <p:cNvSpPr/>
          <p:nvPr/>
        </p:nvSpPr>
        <p:spPr>
          <a:xfrm>
            <a:off x="3897630" y="3904488"/>
            <a:ext cx="27546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50" b="1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Đơn</a:t>
            </a: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thư</a:t>
            </a:r>
            <a:endParaRPr lang="en-US" sz="145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tiếp nhận</a:t>
            </a:r>
            <a:endParaRPr lang="en-US" sz="1450"/>
          </a:p>
        </p:txBody>
      </p:sp>
      <p:sp>
        <p:nvSpPr>
          <p:cNvPr id="16" name="Shape 14"/>
          <p:cNvSpPr/>
          <p:nvPr/>
        </p:nvSpPr>
        <p:spPr>
          <a:xfrm>
            <a:off x="6972300" y="2724912"/>
            <a:ext cx="293751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7" name="Text 15"/>
          <p:cNvSpPr/>
          <p:nvPr/>
        </p:nvSpPr>
        <p:spPr>
          <a:xfrm>
            <a:off x="6972300" y="2834640"/>
            <a:ext cx="29375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6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</a:t>
            </a:r>
            <a:endParaRPr lang="en-US" sz="4600"/>
          </a:p>
        </p:txBody>
      </p:sp>
      <p:sp>
        <p:nvSpPr>
          <p:cNvPr id="18" name="Shape 16"/>
          <p:cNvSpPr/>
          <p:nvPr/>
        </p:nvSpPr>
        <p:spPr>
          <a:xfrm>
            <a:off x="8121015" y="3813048"/>
            <a:ext cx="6400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9" name="Text 17"/>
          <p:cNvSpPr/>
          <p:nvPr/>
        </p:nvSpPr>
        <p:spPr>
          <a:xfrm>
            <a:off x="7063740" y="3904488"/>
            <a:ext cx="27546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50" b="1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Lượt</a:t>
            </a: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tiếp</a:t>
            </a:r>
            <a:endParaRPr lang="en-US" sz="145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công dân</a:t>
            </a:r>
            <a:endParaRPr lang="en-US" sz="1450"/>
          </a:p>
        </p:txBody>
      </p:sp>
      <p:sp>
        <p:nvSpPr>
          <p:cNvPr id="20" name="Shape 18"/>
          <p:cNvSpPr/>
          <p:nvPr/>
        </p:nvSpPr>
        <p:spPr>
          <a:xfrm>
            <a:off x="10138410" y="2724912"/>
            <a:ext cx="293751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21" name="Text 19"/>
          <p:cNvSpPr/>
          <p:nvPr/>
        </p:nvSpPr>
        <p:spPr>
          <a:xfrm>
            <a:off x="10138410" y="2834640"/>
            <a:ext cx="29375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6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4600"/>
          </a:p>
        </p:txBody>
      </p:sp>
      <p:sp>
        <p:nvSpPr>
          <p:cNvPr id="22" name="Shape 20"/>
          <p:cNvSpPr/>
          <p:nvPr/>
        </p:nvSpPr>
        <p:spPr>
          <a:xfrm>
            <a:off x="11287125" y="3813048"/>
            <a:ext cx="6400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23" name="Text 21"/>
          <p:cNvSpPr/>
          <p:nvPr/>
        </p:nvSpPr>
        <p:spPr>
          <a:xfrm>
            <a:off x="10229850" y="3904488"/>
            <a:ext cx="27546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50" b="1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Vụ</a:t>
            </a: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việc tiếp</a:t>
            </a:r>
            <a:endParaRPr lang="en-US" sz="145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công dân</a:t>
            </a:r>
            <a:endParaRPr lang="en-US" sz="1450"/>
          </a:p>
        </p:txBody>
      </p:sp>
      <p:sp>
        <p:nvSpPr>
          <p:cNvPr id="24" name="Shape 22"/>
          <p:cNvSpPr/>
          <p:nvPr/>
        </p:nvSpPr>
        <p:spPr>
          <a:xfrm>
            <a:off x="640080" y="4617720"/>
            <a:ext cx="293751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25" name="Text 23"/>
          <p:cNvSpPr/>
          <p:nvPr/>
        </p:nvSpPr>
        <p:spPr>
          <a:xfrm>
            <a:off x="640080" y="4727448"/>
            <a:ext cx="29375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6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4600"/>
          </a:p>
        </p:txBody>
      </p:sp>
      <p:sp>
        <p:nvSpPr>
          <p:cNvPr id="26" name="Shape 24"/>
          <p:cNvSpPr/>
          <p:nvPr/>
        </p:nvSpPr>
        <p:spPr>
          <a:xfrm>
            <a:off x="1788795" y="5705856"/>
            <a:ext cx="6400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27" name="Text 25"/>
          <p:cNvSpPr/>
          <p:nvPr/>
        </p:nvSpPr>
        <p:spPr>
          <a:xfrm>
            <a:off x="731520" y="5797296"/>
            <a:ext cx="27546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50" b="1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Hội</a:t>
            </a: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nghị</a:t>
            </a:r>
            <a:endParaRPr lang="en-US" sz="145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tiếp xúc cử tri</a:t>
            </a:r>
            <a:endParaRPr lang="en-US" sz="1450"/>
          </a:p>
        </p:txBody>
      </p:sp>
      <p:sp>
        <p:nvSpPr>
          <p:cNvPr id="28" name="Shape 26"/>
          <p:cNvSpPr/>
          <p:nvPr/>
        </p:nvSpPr>
        <p:spPr>
          <a:xfrm>
            <a:off x="3806190" y="4617720"/>
            <a:ext cx="293751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29" name="Text 27"/>
          <p:cNvSpPr/>
          <p:nvPr/>
        </p:nvSpPr>
        <p:spPr>
          <a:xfrm>
            <a:off x="3806190" y="4727448"/>
            <a:ext cx="29375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6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127</a:t>
            </a:r>
            <a:endParaRPr lang="en-US" sz="4600"/>
          </a:p>
        </p:txBody>
      </p:sp>
      <p:sp>
        <p:nvSpPr>
          <p:cNvPr id="30" name="Shape 28"/>
          <p:cNvSpPr/>
          <p:nvPr/>
        </p:nvSpPr>
        <p:spPr>
          <a:xfrm>
            <a:off x="4954905" y="5705856"/>
            <a:ext cx="6400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31" name="Text 29"/>
          <p:cNvSpPr/>
          <p:nvPr/>
        </p:nvSpPr>
        <p:spPr>
          <a:xfrm>
            <a:off x="3897630" y="5797296"/>
            <a:ext cx="27546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50" b="1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Điểm</a:t>
            </a: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cầu</a:t>
            </a:r>
            <a:endParaRPr lang="en-US" sz="145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trực tuyến</a:t>
            </a:r>
            <a:endParaRPr lang="en-US" sz="1450"/>
          </a:p>
        </p:txBody>
      </p:sp>
      <p:sp>
        <p:nvSpPr>
          <p:cNvPr id="32" name="Shape 30"/>
          <p:cNvSpPr/>
          <p:nvPr/>
        </p:nvSpPr>
        <p:spPr>
          <a:xfrm>
            <a:off x="6972300" y="4617720"/>
            <a:ext cx="293751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33" name="Text 31"/>
          <p:cNvSpPr/>
          <p:nvPr/>
        </p:nvSpPr>
        <p:spPr>
          <a:xfrm>
            <a:off x="6972300" y="4727448"/>
            <a:ext cx="29375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6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</a:t>
            </a:r>
            <a:endParaRPr lang="en-US" sz="4600"/>
          </a:p>
        </p:txBody>
      </p:sp>
      <p:sp>
        <p:nvSpPr>
          <p:cNvPr id="34" name="Shape 32"/>
          <p:cNvSpPr/>
          <p:nvPr/>
        </p:nvSpPr>
        <p:spPr>
          <a:xfrm>
            <a:off x="8121015" y="5705856"/>
            <a:ext cx="6400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35" name="Text 33"/>
          <p:cNvSpPr/>
          <p:nvPr/>
        </p:nvSpPr>
        <p:spPr>
          <a:xfrm>
            <a:off x="7063740" y="5797296"/>
            <a:ext cx="27546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50" b="1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Đơn</a:t>
            </a: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đủ điều kiện</a:t>
            </a:r>
            <a:endParaRPr lang="en-US" sz="145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được xử lý</a:t>
            </a:r>
            <a:endParaRPr lang="en-US" sz="1450"/>
          </a:p>
        </p:txBody>
      </p:sp>
      <p:sp>
        <p:nvSpPr>
          <p:cNvPr id="36" name="Shape 34"/>
          <p:cNvSpPr/>
          <p:nvPr/>
        </p:nvSpPr>
        <p:spPr>
          <a:xfrm>
            <a:off x="10138410" y="4617720"/>
            <a:ext cx="293751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37" name="Text 35"/>
          <p:cNvSpPr/>
          <p:nvPr/>
        </p:nvSpPr>
        <p:spPr>
          <a:xfrm>
            <a:off x="10138410" y="4727448"/>
            <a:ext cx="29375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46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600"/>
          </a:p>
        </p:txBody>
      </p:sp>
      <p:sp>
        <p:nvSpPr>
          <p:cNvPr id="38" name="Shape 36"/>
          <p:cNvSpPr/>
          <p:nvPr/>
        </p:nvSpPr>
        <p:spPr>
          <a:xfrm>
            <a:off x="11287125" y="5705856"/>
            <a:ext cx="6400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39" name="Text 37"/>
          <p:cNvSpPr/>
          <p:nvPr/>
        </p:nvSpPr>
        <p:spPr>
          <a:xfrm>
            <a:off x="10229850" y="5797296"/>
            <a:ext cx="275463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Báo cáo</a:t>
            </a:r>
            <a:endParaRPr lang="en-US" sz="145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45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giám sát</a:t>
            </a:r>
            <a:endParaRPr lang="en-US" sz="1450"/>
          </a:p>
        </p:txBody>
      </p:sp>
      <p:sp>
        <p:nvSpPr>
          <p:cNvPr id="40" name="Text 38"/>
          <p:cNvSpPr/>
          <p:nvPr/>
        </p:nvSpPr>
        <p:spPr>
          <a:xfrm>
            <a:off x="640080" y="6720840"/>
            <a:ext cx="1243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DƯ LUẬN CỬ TRI VÀ NHÂN DÂN</a:t>
            </a:r>
            <a:endParaRPr lang="en-US" sz="1400"/>
          </a:p>
        </p:txBody>
      </p:sp>
      <p:sp>
        <p:nvSpPr>
          <p:cNvPr id="41" name="Text 39"/>
          <p:cNvSpPr/>
          <p:nvPr/>
        </p:nvSpPr>
        <p:spPr>
          <a:xfrm>
            <a:off x="640080" y="7040880"/>
            <a:ext cx="1243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B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Nhóm vấn đề cử tri quan tâm</a:t>
            </a:r>
            <a:endParaRPr lang="en-US" sz="2500"/>
          </a:p>
        </p:txBody>
      </p:sp>
      <p:sp>
        <p:nvSpPr>
          <p:cNvPr id="42" name="Shape 40"/>
          <p:cNvSpPr/>
          <p:nvPr/>
        </p:nvSpPr>
        <p:spPr>
          <a:xfrm>
            <a:off x="640080" y="7708392"/>
            <a:ext cx="6057900" cy="178308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43" name="Shape 41"/>
          <p:cNvSpPr/>
          <p:nvPr/>
        </p:nvSpPr>
        <p:spPr>
          <a:xfrm>
            <a:off x="914400" y="7964424"/>
            <a:ext cx="502920" cy="502920"/>
          </a:xfrm>
          <a:prstGeom prst="ellipse">
            <a:avLst/>
          </a:prstGeom>
          <a:solidFill>
            <a:srgbClr val="6E1423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44" name="Text 42"/>
          <p:cNvSpPr/>
          <p:nvPr/>
        </p:nvSpPr>
        <p:spPr>
          <a:xfrm>
            <a:off x="914400" y="7964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/>
          </a:p>
        </p:txBody>
      </p:sp>
      <p:sp>
        <p:nvSpPr>
          <p:cNvPr id="45" name="Text 43"/>
          <p:cNvSpPr/>
          <p:nvPr/>
        </p:nvSpPr>
        <p:spPr>
          <a:xfrm>
            <a:off x="1600200" y="7909560"/>
            <a:ext cx="48234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Quản lý và phát triển đô thị</a:t>
            </a:r>
            <a:endParaRPr lang="en-US" sz="1600"/>
          </a:p>
        </p:txBody>
      </p:sp>
      <p:sp>
        <p:nvSpPr>
          <p:cNvPr id="46" name="Text 44"/>
          <p:cNvSpPr/>
          <p:nvPr/>
        </p:nvSpPr>
        <p:spPr>
          <a:xfrm>
            <a:off x="914400" y="8577072"/>
            <a:ext cx="55092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Dự án trục đại lộ cảnh quan sông Hồng; nhà ở xã hội; không khí tại Hà Nội</a:t>
            </a:r>
            <a:endParaRPr lang="en-US" sz="1350"/>
          </a:p>
        </p:txBody>
      </p:sp>
      <p:sp>
        <p:nvSpPr>
          <p:cNvPr id="47" name="Shape 45"/>
          <p:cNvSpPr/>
          <p:nvPr/>
        </p:nvSpPr>
        <p:spPr>
          <a:xfrm>
            <a:off x="7018020" y="7708392"/>
            <a:ext cx="6057900" cy="178308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48" name="Shape 46"/>
          <p:cNvSpPr/>
          <p:nvPr/>
        </p:nvSpPr>
        <p:spPr>
          <a:xfrm>
            <a:off x="7292340" y="7964424"/>
            <a:ext cx="502920" cy="502920"/>
          </a:xfrm>
          <a:prstGeom prst="ellipse">
            <a:avLst/>
          </a:prstGeom>
          <a:solidFill>
            <a:srgbClr val="6E1423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49" name="Text 47"/>
          <p:cNvSpPr/>
          <p:nvPr/>
        </p:nvSpPr>
        <p:spPr>
          <a:xfrm>
            <a:off x="7292340" y="7964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/>
          </a:p>
        </p:txBody>
      </p:sp>
      <p:sp>
        <p:nvSpPr>
          <p:cNvPr id="50" name="Text 48"/>
          <p:cNvSpPr/>
          <p:nvPr/>
        </p:nvSpPr>
        <p:spPr>
          <a:xfrm>
            <a:off x="7978140" y="7909560"/>
            <a:ext cx="48234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sinh xã hội, giáo dục, y tế</a:t>
            </a:r>
            <a:endParaRPr lang="en-US" sz="1600"/>
          </a:p>
        </p:txBody>
      </p:sp>
      <p:sp>
        <p:nvSpPr>
          <p:cNvPr id="51" name="Text 49"/>
          <p:cNvSpPr/>
          <p:nvPr/>
        </p:nvSpPr>
        <p:spPr>
          <a:xfrm>
            <a:off x="7292340" y="8577072"/>
            <a:ext cx="55092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Hỗ trợ đối tượng chính sách; chất lượng bữa ăn bán trú, an toàn thực phẩm; phòng chống dịch bệnh</a:t>
            </a:r>
            <a:endParaRPr lang="en-US" sz="1350"/>
          </a:p>
        </p:txBody>
      </p:sp>
      <p:sp>
        <p:nvSpPr>
          <p:cNvPr id="52" name="Shape 50"/>
          <p:cNvSpPr/>
          <p:nvPr/>
        </p:nvSpPr>
        <p:spPr>
          <a:xfrm>
            <a:off x="640080" y="9720072"/>
            <a:ext cx="6057900" cy="178308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53" name="Shape 51"/>
          <p:cNvSpPr/>
          <p:nvPr/>
        </p:nvSpPr>
        <p:spPr>
          <a:xfrm>
            <a:off x="914400" y="9976104"/>
            <a:ext cx="502920" cy="502920"/>
          </a:xfrm>
          <a:prstGeom prst="ellipse">
            <a:avLst/>
          </a:prstGeom>
          <a:solidFill>
            <a:srgbClr val="6E1423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54" name="Text 52"/>
          <p:cNvSpPr/>
          <p:nvPr/>
        </p:nvSpPr>
        <p:spPr>
          <a:xfrm>
            <a:off x="914400" y="99761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/>
          </a:p>
        </p:txBody>
      </p:sp>
      <p:sp>
        <p:nvSpPr>
          <p:cNvPr id="55" name="Text 53"/>
          <p:cNvSpPr/>
          <p:nvPr/>
        </p:nvSpPr>
        <p:spPr>
          <a:xfrm>
            <a:off x="1600200" y="9921240"/>
            <a:ext cx="48234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Mô hình chính quyền 2 cấp</a:t>
            </a:r>
            <a:endParaRPr lang="en-US" sz="1600"/>
          </a:p>
        </p:txBody>
      </p:sp>
      <p:sp>
        <p:nvSpPr>
          <p:cNvPr id="56" name="Text 54"/>
          <p:cNvSpPr/>
          <p:nvPr/>
        </p:nvSpPr>
        <p:spPr>
          <a:xfrm>
            <a:off x="914400" y="10588752"/>
            <a:ext cx="55092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Phân cấp, phân quyền, năng lực cán bộ cơ sở; sắp xếp, sáp nhập cơ sở giáo dục, thôn, tổ dân phố</a:t>
            </a:r>
            <a:endParaRPr lang="en-US" sz="1350"/>
          </a:p>
        </p:txBody>
      </p:sp>
      <p:sp>
        <p:nvSpPr>
          <p:cNvPr id="57" name="Shape 55"/>
          <p:cNvSpPr/>
          <p:nvPr/>
        </p:nvSpPr>
        <p:spPr>
          <a:xfrm>
            <a:off x="7018020" y="9720072"/>
            <a:ext cx="6057900" cy="178308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58" name="Shape 56"/>
          <p:cNvSpPr/>
          <p:nvPr/>
        </p:nvSpPr>
        <p:spPr>
          <a:xfrm>
            <a:off x="7292340" y="9976104"/>
            <a:ext cx="502920" cy="502920"/>
          </a:xfrm>
          <a:prstGeom prst="ellipse">
            <a:avLst/>
          </a:prstGeom>
          <a:solidFill>
            <a:srgbClr val="6E1423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59" name="Text 57"/>
          <p:cNvSpPr/>
          <p:nvPr/>
        </p:nvSpPr>
        <p:spPr>
          <a:xfrm>
            <a:off x="7292340" y="99761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/>
          </a:p>
        </p:txBody>
      </p:sp>
      <p:sp>
        <p:nvSpPr>
          <p:cNvPr id="60" name="Text 58"/>
          <p:cNvSpPr/>
          <p:nvPr/>
        </p:nvSpPr>
        <p:spPr>
          <a:xfrm>
            <a:off x="7978140" y="9921240"/>
            <a:ext cx="48234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Cải cách hành chính, chuyển đổi số</a:t>
            </a:r>
            <a:endParaRPr lang="en-US" sz="1600"/>
          </a:p>
        </p:txBody>
      </p:sp>
      <p:sp>
        <p:nvSpPr>
          <p:cNvPr id="61" name="Text 59"/>
          <p:cNvSpPr/>
          <p:nvPr/>
        </p:nvSpPr>
        <p:spPr>
          <a:xfrm>
            <a:off x="7292340" y="10588752"/>
            <a:ext cx="55092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Số hóa thủ tục hành chính; tăng cường đối thoại, tiếp công dân, giải quyết kiến nghị, khiếu nại</a:t>
            </a:r>
            <a:endParaRPr lang="en-US" sz="1350"/>
          </a:p>
        </p:txBody>
      </p:sp>
      <p:sp>
        <p:nvSpPr>
          <p:cNvPr id="62" name="Text 60"/>
          <p:cNvSpPr/>
          <p:nvPr/>
        </p:nvSpPr>
        <p:spPr>
          <a:xfrm>
            <a:off x="640080" y="11914632"/>
            <a:ext cx="1243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MỤC 2</a:t>
            </a:r>
            <a:endParaRPr lang="en-US" sz="1400"/>
          </a:p>
        </p:txBody>
      </p:sp>
      <p:sp>
        <p:nvSpPr>
          <p:cNvPr id="63" name="Text 61"/>
          <p:cNvSpPr/>
          <p:nvPr/>
        </p:nvSpPr>
        <p:spPr>
          <a:xfrm>
            <a:off x="640080" y="12234672"/>
            <a:ext cx="1243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B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Kết quả tiếp nhận, giải quyết kiến nghị cử tri</a:t>
            </a:r>
            <a:endParaRPr lang="en-US" sz="2500"/>
          </a:p>
        </p:txBody>
      </p:sp>
      <p:sp>
        <p:nvSpPr>
          <p:cNvPr id="64" name="Shape 62"/>
          <p:cNvSpPr/>
          <p:nvPr/>
        </p:nvSpPr>
        <p:spPr>
          <a:xfrm>
            <a:off x="640080" y="12902184"/>
            <a:ext cx="6057900" cy="301752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65" name="Text 63"/>
          <p:cNvSpPr/>
          <p:nvPr/>
        </p:nvSpPr>
        <p:spPr>
          <a:xfrm>
            <a:off x="914400" y="13057632"/>
            <a:ext cx="5509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Kiến nghị cử tri theo cơ quan phụ trách</a:t>
            </a:r>
            <a:endParaRPr lang="en-US" sz="1500"/>
          </a:p>
        </p:txBody>
      </p:sp>
      <p:graphicFrame>
        <p:nvGraphicFramePr>
          <p:cNvPr id="66" name="Chart 0"/>
          <p:cNvGraphicFramePr/>
          <p:nvPr/>
        </p:nvGraphicFramePr>
        <p:xfrm>
          <a:off x="960120" y="13496544"/>
          <a:ext cx="541782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7" name="Shape 64"/>
          <p:cNvSpPr/>
          <p:nvPr/>
        </p:nvSpPr>
        <p:spPr>
          <a:xfrm>
            <a:off x="7018020" y="12902184"/>
            <a:ext cx="6057900" cy="301752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68" name="Text 65"/>
          <p:cNvSpPr/>
          <p:nvPr/>
        </p:nvSpPr>
        <p:spPr>
          <a:xfrm>
            <a:off x="7292340" y="13057632"/>
            <a:ext cx="5509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Hội nghị và điểm cầu: trước, sau kỳ họp</a:t>
            </a:r>
            <a:endParaRPr lang="en-US" sz="1500"/>
          </a:p>
        </p:txBody>
      </p:sp>
      <p:graphicFrame>
        <p:nvGraphicFramePr>
          <p:cNvPr id="69" name="Chart 1"/>
          <p:cNvGraphicFramePr/>
          <p:nvPr/>
        </p:nvGraphicFramePr>
        <p:xfrm>
          <a:off x="7338060" y="13450824"/>
          <a:ext cx="5417820" cy="233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0" name="Text 66"/>
          <p:cNvSpPr/>
          <p:nvPr/>
        </p:nvSpPr>
        <p:spPr>
          <a:xfrm>
            <a:off x="640080" y="16194024"/>
            <a:ext cx="1243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Báo cáo giám sát đã ban hành: số 25/BC-HĐND ngày 14/7/2026 và số 26/BC-HĐND ngày 17/7/2026.</a:t>
            </a:r>
            <a:endParaRPr lang="en-US" sz="1350"/>
          </a:p>
        </p:txBody>
      </p:sp>
      <p:sp>
        <p:nvSpPr>
          <p:cNvPr id="71" name="Text 67"/>
          <p:cNvSpPr/>
          <p:nvPr/>
        </p:nvSpPr>
        <p:spPr>
          <a:xfrm>
            <a:off x="640080" y="16879824"/>
            <a:ext cx="1243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MỤC 3.1</a:t>
            </a:r>
            <a:endParaRPr lang="en-US" sz="1400"/>
          </a:p>
        </p:txBody>
      </p:sp>
      <p:sp>
        <p:nvSpPr>
          <p:cNvPr id="72" name="Text 68"/>
          <p:cNvSpPr/>
          <p:nvPr/>
        </p:nvSpPr>
        <p:spPr>
          <a:xfrm>
            <a:off x="640080" y="17199864"/>
            <a:ext cx="1243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B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Kết quả tiếp công dân của Thường trực HĐND Thành phố</a:t>
            </a:r>
            <a:endParaRPr lang="en-US" sz="2500"/>
          </a:p>
        </p:txBody>
      </p:sp>
      <p:sp>
        <p:nvSpPr>
          <p:cNvPr id="73" name="Shape 69"/>
          <p:cNvSpPr/>
          <p:nvPr/>
        </p:nvSpPr>
        <p:spPr>
          <a:xfrm>
            <a:off x="640080" y="17867376"/>
            <a:ext cx="396240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74" name="Text 70"/>
          <p:cNvSpPr/>
          <p:nvPr/>
        </p:nvSpPr>
        <p:spPr>
          <a:xfrm>
            <a:off x="640080" y="17977104"/>
            <a:ext cx="39624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</a:t>
            </a:r>
            <a:endParaRPr lang="en-US" sz="3400"/>
          </a:p>
        </p:txBody>
      </p:sp>
      <p:sp>
        <p:nvSpPr>
          <p:cNvPr id="75" name="Text 71"/>
          <p:cNvSpPr/>
          <p:nvPr/>
        </p:nvSpPr>
        <p:spPr>
          <a:xfrm>
            <a:off x="731520" y="18690336"/>
            <a:ext cx="3779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5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Tổng</a:t>
            </a: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số lượt</a:t>
            </a:r>
            <a:endParaRPr lang="en-US" sz="135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người được tiếp</a:t>
            </a:r>
            <a:endParaRPr lang="en-US" sz="1350"/>
          </a:p>
        </p:txBody>
      </p:sp>
      <p:sp>
        <p:nvSpPr>
          <p:cNvPr id="76" name="Shape 72"/>
          <p:cNvSpPr/>
          <p:nvPr/>
        </p:nvSpPr>
        <p:spPr>
          <a:xfrm>
            <a:off x="4876800" y="17867376"/>
            <a:ext cx="396240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77" name="Text 73"/>
          <p:cNvSpPr/>
          <p:nvPr/>
        </p:nvSpPr>
        <p:spPr>
          <a:xfrm>
            <a:off x="4876800" y="17977104"/>
            <a:ext cx="39624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3400"/>
          </a:p>
        </p:txBody>
      </p:sp>
      <p:sp>
        <p:nvSpPr>
          <p:cNvPr id="78" name="Text 74"/>
          <p:cNvSpPr/>
          <p:nvPr/>
        </p:nvSpPr>
        <p:spPr>
          <a:xfrm>
            <a:off x="4968240" y="18690336"/>
            <a:ext cx="3779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5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Tổng</a:t>
            </a: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số</a:t>
            </a:r>
            <a:endParaRPr lang="en-US" sz="135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vụ việc</a:t>
            </a:r>
            <a:endParaRPr lang="en-US" sz="1350"/>
          </a:p>
        </p:txBody>
      </p:sp>
      <p:sp>
        <p:nvSpPr>
          <p:cNvPr id="79" name="Shape 75"/>
          <p:cNvSpPr/>
          <p:nvPr/>
        </p:nvSpPr>
        <p:spPr>
          <a:xfrm>
            <a:off x="9113520" y="17867376"/>
            <a:ext cx="396240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80" name="Text 76"/>
          <p:cNvSpPr/>
          <p:nvPr/>
        </p:nvSpPr>
        <p:spPr>
          <a:xfrm>
            <a:off x="9113520" y="17977104"/>
            <a:ext cx="39624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—</a:t>
            </a:r>
            <a:endParaRPr lang="en-US" sz="3400"/>
          </a:p>
        </p:txBody>
      </p:sp>
      <p:sp>
        <p:nvSpPr>
          <p:cNvPr id="81" name="Text 77"/>
          <p:cNvSpPr/>
          <p:nvPr/>
        </p:nvSpPr>
        <p:spPr>
          <a:xfrm>
            <a:off x="9204960" y="18690336"/>
            <a:ext cx="37795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5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Tổng</a:t>
            </a: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số đoàn</a:t>
            </a:r>
            <a:endParaRPr lang="en-US" sz="135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35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đông người</a:t>
            </a:r>
            <a:endParaRPr lang="en-US" sz="1350"/>
          </a:p>
        </p:txBody>
      </p:sp>
      <p:sp>
        <p:nvSpPr>
          <p:cNvPr id="82" name="Text 78"/>
          <p:cNvSpPr/>
          <p:nvPr/>
        </p:nvSpPr>
        <p:spPr>
          <a:xfrm>
            <a:off x="640080" y="19312128"/>
            <a:ext cx="1243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Báo cáo không nêu số liệu tổng hợp cho mục này (chỉ có số liệu chi tiết theo từng hình thức bên dưới).</a:t>
            </a:r>
            <a:endParaRPr lang="en-US" sz="1150"/>
          </a:p>
        </p:txBody>
      </p:sp>
      <p:sp>
        <p:nvSpPr>
          <p:cNvPr id="83" name="Shape 79"/>
          <p:cNvSpPr/>
          <p:nvPr/>
        </p:nvSpPr>
        <p:spPr>
          <a:xfrm>
            <a:off x="640080" y="19696176"/>
            <a:ext cx="12435840" cy="3383280"/>
          </a:xfrm>
          <a:prstGeom prst="roundRect">
            <a:avLst>
              <a:gd name="adj" fmla="val 2432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84" name="Text 80"/>
          <p:cNvSpPr/>
          <p:nvPr/>
        </p:nvSpPr>
        <p:spPr>
          <a:xfrm>
            <a:off x="914400" y="19851624"/>
            <a:ext cx="1188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Định kỳ tại trụ sở tiếp công dân so với cá nhân đại biểu HĐND</a:t>
            </a:r>
            <a:endParaRPr lang="en-US" sz="1500"/>
          </a:p>
        </p:txBody>
      </p:sp>
      <p:graphicFrame>
        <p:nvGraphicFramePr>
          <p:cNvPr id="85" name="Chart 2"/>
          <p:cNvGraphicFramePr/>
          <p:nvPr>
            <p:extLst>
              <p:ext uri="{D42A27DB-BD31-4B8C-83A1-F6EECF244321}">
                <p14:modId xmlns:p14="http://schemas.microsoft.com/office/powerpoint/2010/main" val="2101565937"/>
              </p:ext>
            </p:extLst>
          </p:nvPr>
        </p:nvGraphicFramePr>
        <p:xfrm>
          <a:off x="960120" y="20290536"/>
          <a:ext cx="1179576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6" name="Text 81"/>
          <p:cNvSpPr/>
          <p:nvPr/>
        </p:nvSpPr>
        <p:spPr>
          <a:xfrm>
            <a:off x="960120" y="22640544"/>
            <a:ext cx="1179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Kết quả tiếp công dân:  </a:t>
            </a:r>
            <a:r>
              <a:rPr lang="en-US" sz="13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giải thích trực tiếp (0)   •   văn bản hướng dẫn (3)   •   chuyển cơ quan có thẩm quyền (8)</a:t>
            </a:r>
            <a:endParaRPr lang="en-US" sz="1300"/>
          </a:p>
        </p:txBody>
      </p:sp>
      <p:sp>
        <p:nvSpPr>
          <p:cNvPr id="87" name="Text 82"/>
          <p:cNvSpPr/>
          <p:nvPr/>
        </p:nvSpPr>
        <p:spPr>
          <a:xfrm>
            <a:off x="640080" y="23490936"/>
            <a:ext cx="1243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MỤC 3.2</a:t>
            </a:r>
            <a:endParaRPr lang="en-US" sz="2000"/>
          </a:p>
        </p:txBody>
      </p:sp>
      <p:sp>
        <p:nvSpPr>
          <p:cNvPr id="88" name="Text 83"/>
          <p:cNvSpPr/>
          <p:nvPr/>
        </p:nvSpPr>
        <p:spPr>
          <a:xfrm>
            <a:off x="640080" y="23810976"/>
            <a:ext cx="1243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B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Kết quả tiếp nhận, xử lý đơn thư và giám sát giải quyết khiếu nại, tố cáo</a:t>
            </a:r>
            <a:endParaRPr lang="en-US" sz="2800"/>
          </a:p>
        </p:txBody>
      </p:sp>
      <p:sp>
        <p:nvSpPr>
          <p:cNvPr id="89" name="Shape 84"/>
          <p:cNvSpPr/>
          <p:nvPr/>
        </p:nvSpPr>
        <p:spPr>
          <a:xfrm>
            <a:off x="640080" y="24478488"/>
            <a:ext cx="6057900" cy="329184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90" name="Text 85"/>
          <p:cNvSpPr/>
          <p:nvPr/>
        </p:nvSpPr>
        <p:spPr>
          <a:xfrm>
            <a:off x="914400" y="24633936"/>
            <a:ext cx="5509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 Phân loại đơn theo loại (tổng 91 đơn)</a:t>
            </a:r>
            <a:endParaRPr lang="en-US" sz="1500"/>
          </a:p>
        </p:txBody>
      </p:sp>
      <p:graphicFrame>
        <p:nvGraphicFramePr>
          <p:cNvPr id="91" name="Chart 3"/>
          <p:cNvGraphicFramePr/>
          <p:nvPr/>
        </p:nvGraphicFramePr>
        <p:xfrm>
          <a:off x="960120" y="25072848"/>
          <a:ext cx="541782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2" name="Text 86"/>
          <p:cNvSpPr/>
          <p:nvPr/>
        </p:nvSpPr>
        <p:spPr>
          <a:xfrm>
            <a:off x="960120" y="26950753"/>
            <a:ext cx="54178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5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i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 lĩnh vực: hành chính (6), tư pháp (1), khác (84).</a:t>
            </a:r>
            <a:endParaRPr lang="en-US" sz="1600" i="1"/>
          </a:p>
          <a:p>
            <a:pPr marL="0" indent="0">
              <a:lnSpc>
                <a:spcPts val="155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i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 điều kiện xử lý: đủ điều kiện (47), trùng/đã giải quyết (44), không đủ điều kiện (0).</a:t>
            </a:r>
            <a:endParaRPr lang="en-US" sz="1600" i="1"/>
          </a:p>
          <a:p>
            <a:pPr marL="0" indent="0">
              <a:lnSpc>
                <a:spcPts val="155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600" i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Số vụ việc nhận được trả lời: 6.</a:t>
            </a:r>
            <a:endParaRPr lang="en-US" sz="1600" i="1"/>
          </a:p>
        </p:txBody>
      </p:sp>
      <p:sp>
        <p:nvSpPr>
          <p:cNvPr id="93" name="Shape 87"/>
          <p:cNvSpPr/>
          <p:nvPr/>
        </p:nvSpPr>
        <p:spPr>
          <a:xfrm>
            <a:off x="7018020" y="24478488"/>
            <a:ext cx="6057900" cy="3291840"/>
          </a:xfrm>
          <a:prstGeom prst="roundRect">
            <a:avLst>
              <a:gd name="adj" fmla="val 2500"/>
            </a:avLst>
          </a:prstGeom>
          <a:noFill/>
          <a:ln/>
        </p:spPr>
        <p:txBody>
          <a:bodyPr wrap="square" lIns="0" tIns="0" rIns="0" bIns="0" rtlCol="0" anchor="ctr"/>
          <a:lstStyle/>
          <a:p>
            <a:endParaRPr lang="vi-VN" sz="1500" b="1">
              <a:solidFill>
                <a:srgbClr val="2B232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94" name="Text 88"/>
          <p:cNvSpPr/>
          <p:nvPr/>
        </p:nvSpPr>
        <p:spPr>
          <a:xfrm>
            <a:off x="7292340" y="24633936"/>
            <a:ext cx="5509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3.2.2  Kết quả xử lý đơn đủ điều kiện (47 đơn)</a:t>
            </a:r>
            <a:endParaRPr lang="en-US" sz="1600"/>
          </a:p>
        </p:txBody>
      </p:sp>
      <p:graphicFrame>
        <p:nvGraphicFramePr>
          <p:cNvPr id="95" name="Chart 4"/>
          <p:cNvGraphicFramePr/>
          <p:nvPr/>
        </p:nvGraphicFramePr>
        <p:xfrm>
          <a:off x="7338060" y="25072848"/>
          <a:ext cx="5417820" cy="260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6" name="Shape 89"/>
          <p:cNvSpPr/>
          <p:nvPr/>
        </p:nvSpPr>
        <p:spPr>
          <a:xfrm>
            <a:off x="640080" y="28044648"/>
            <a:ext cx="12435840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 sz="2000"/>
          </a:p>
        </p:txBody>
      </p:sp>
      <p:sp>
        <p:nvSpPr>
          <p:cNvPr id="97" name="Text 90"/>
          <p:cNvSpPr/>
          <p:nvPr/>
        </p:nvSpPr>
        <p:spPr>
          <a:xfrm>
            <a:off x="914400" y="28200096"/>
            <a:ext cx="1188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3.2.3  Tổng đơn lưu: 77        3.2.4  Kết quả giám sát vụ việc cụ thể</a:t>
            </a:r>
            <a:endParaRPr lang="en-US" sz="2400"/>
          </a:p>
        </p:txBody>
      </p:sp>
      <p:sp>
        <p:nvSpPr>
          <p:cNvPr id="98" name="Text 91"/>
          <p:cNvSpPr/>
          <p:nvPr/>
        </p:nvSpPr>
        <p:spPr>
          <a:xfrm>
            <a:off x="960120" y="28593288"/>
            <a:ext cx="1179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3.2.3 — Tổng đơn lưu (77) = đơn trùng, đã giải quyết (44) + không đủ điều kiện khác (0) + lưu theo dõi (33).</a:t>
            </a:r>
            <a:endParaRPr lang="en-US"/>
          </a:p>
        </p:txBody>
      </p:sp>
      <p:sp>
        <p:nvSpPr>
          <p:cNvPr id="99" name="Text 92"/>
          <p:cNvSpPr/>
          <p:nvPr/>
        </p:nvSpPr>
        <p:spPr>
          <a:xfrm>
            <a:off x="960120" y="28977336"/>
            <a:ext cx="1179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3.2.4 — Số vụ Thường trực HĐND giám sát: 0; đồng ý giải quyết: 0; đề nghị xem xét lại: 0; thực hiện theo kiến nghị giám sát: 0.</a:t>
            </a:r>
            <a:endParaRPr lang="en-US" sz="1600"/>
          </a:p>
        </p:txBody>
      </p:sp>
      <p:sp>
        <p:nvSpPr>
          <p:cNvPr id="100" name="Text 93"/>
          <p:cNvSpPr/>
          <p:nvPr/>
        </p:nvSpPr>
        <p:spPr>
          <a:xfrm>
            <a:off x="640080" y="29873448"/>
            <a:ext cx="1243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MỤC 3.3</a:t>
            </a:r>
            <a:endParaRPr lang="en-US"/>
          </a:p>
        </p:txBody>
      </p:sp>
      <p:sp>
        <p:nvSpPr>
          <p:cNvPr id="101" name="Text 94"/>
          <p:cNvSpPr/>
          <p:nvPr/>
        </p:nvSpPr>
        <p:spPr>
          <a:xfrm>
            <a:off x="640080" y="30193488"/>
            <a:ext cx="1243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B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Việc theo dõi công tác giải quyết, xử lý đơn thư</a:t>
            </a:r>
            <a:endParaRPr lang="en-US" sz="2800"/>
          </a:p>
        </p:txBody>
      </p:sp>
      <p:sp>
        <p:nvSpPr>
          <p:cNvPr id="102" name="Shape 95"/>
          <p:cNvSpPr/>
          <p:nvPr/>
        </p:nvSpPr>
        <p:spPr>
          <a:xfrm>
            <a:off x="640080" y="30861000"/>
            <a:ext cx="396240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03" name="Text 96"/>
          <p:cNvSpPr/>
          <p:nvPr/>
        </p:nvSpPr>
        <p:spPr>
          <a:xfrm>
            <a:off x="640080" y="31117032"/>
            <a:ext cx="3962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</a:t>
            </a:r>
            <a:endParaRPr lang="en-US" sz="4200"/>
          </a:p>
        </p:txBody>
      </p:sp>
      <p:sp>
        <p:nvSpPr>
          <p:cNvPr id="104" name="Text 97"/>
          <p:cNvSpPr/>
          <p:nvPr/>
        </p:nvSpPr>
        <p:spPr>
          <a:xfrm>
            <a:off x="868680" y="32141160"/>
            <a:ext cx="350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Văn bản của cơ quan liên quan</a:t>
            </a:r>
            <a:endParaRPr lang="en-US" sz="200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đến kết quả xử lý, giải quyết đơn</a:t>
            </a:r>
            <a:endParaRPr lang="en-US" sz="2000"/>
          </a:p>
        </p:txBody>
      </p:sp>
      <p:sp>
        <p:nvSpPr>
          <p:cNvPr id="105" name="Shape 98"/>
          <p:cNvSpPr/>
          <p:nvPr/>
        </p:nvSpPr>
        <p:spPr>
          <a:xfrm>
            <a:off x="4876800" y="30861000"/>
            <a:ext cx="396240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06" name="Text 99"/>
          <p:cNvSpPr/>
          <p:nvPr/>
        </p:nvSpPr>
        <p:spPr>
          <a:xfrm>
            <a:off x="4876800" y="31117032"/>
            <a:ext cx="3962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4200"/>
          </a:p>
        </p:txBody>
      </p:sp>
      <p:sp>
        <p:nvSpPr>
          <p:cNvPr id="107" name="Text 100"/>
          <p:cNvSpPr/>
          <p:nvPr/>
        </p:nvSpPr>
        <p:spPr>
          <a:xfrm>
            <a:off x="4923366" y="32141160"/>
            <a:ext cx="386926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Văn bản báo cáo, trả lời vụ việc do</a:t>
            </a:r>
            <a:endParaRPr lang="en-US" sz="200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Thường trực HĐND và đại biểu chuyển đến</a:t>
            </a:r>
            <a:endParaRPr lang="en-US" sz="2000"/>
          </a:p>
        </p:txBody>
      </p:sp>
      <p:sp>
        <p:nvSpPr>
          <p:cNvPr id="108" name="Shape 101"/>
          <p:cNvSpPr/>
          <p:nvPr/>
        </p:nvSpPr>
        <p:spPr>
          <a:xfrm>
            <a:off x="9113520" y="30861000"/>
            <a:ext cx="3962400" cy="210312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09" name="Text 102"/>
          <p:cNvSpPr/>
          <p:nvPr/>
        </p:nvSpPr>
        <p:spPr>
          <a:xfrm>
            <a:off x="9113520" y="31117032"/>
            <a:ext cx="3962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4200"/>
          </a:p>
        </p:txBody>
      </p:sp>
      <p:sp>
        <p:nvSpPr>
          <p:cNvPr id="110" name="Text 103"/>
          <p:cNvSpPr/>
          <p:nvPr/>
        </p:nvSpPr>
        <p:spPr>
          <a:xfrm>
            <a:off x="9342120" y="32141160"/>
            <a:ext cx="350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Văn bản còn lại</a:t>
            </a:r>
            <a:endParaRPr lang="en-US" sz="200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liên quan đến nội dung khác</a:t>
            </a:r>
            <a:endParaRPr lang="en-US" sz="2000"/>
          </a:p>
        </p:txBody>
      </p:sp>
      <p:sp>
        <p:nvSpPr>
          <p:cNvPr id="111" name="Text 104"/>
          <p:cNvSpPr/>
          <p:nvPr/>
        </p:nvSpPr>
        <p:spPr>
          <a:xfrm>
            <a:off x="640080" y="33375600"/>
            <a:ext cx="1243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MỤC 3.4</a:t>
            </a:r>
            <a:endParaRPr lang="en-US" sz="1400"/>
          </a:p>
        </p:txBody>
      </p:sp>
      <p:sp>
        <p:nvSpPr>
          <p:cNvPr id="112" name="Text 105"/>
          <p:cNvSpPr/>
          <p:nvPr/>
        </p:nvSpPr>
        <p:spPr>
          <a:xfrm>
            <a:off x="640080" y="33695640"/>
            <a:ext cx="1243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B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Một số nhiệm vụ khác — vụ việc tồn đọng, phức tạp, kéo dài</a:t>
            </a:r>
            <a:endParaRPr lang="en-US" sz="2500"/>
          </a:p>
        </p:txBody>
      </p:sp>
      <p:sp>
        <p:nvSpPr>
          <p:cNvPr id="113" name="Shape 106"/>
          <p:cNvSpPr/>
          <p:nvPr/>
        </p:nvSpPr>
        <p:spPr>
          <a:xfrm>
            <a:off x="640080" y="34363152"/>
            <a:ext cx="12435840" cy="329184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14" name="Text 107"/>
          <p:cNvSpPr/>
          <p:nvPr/>
        </p:nvSpPr>
        <p:spPr>
          <a:xfrm>
            <a:off x="914400" y="34518600"/>
            <a:ext cx="1188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Tỉ lệ đã giải quyết theo từng nhóm vụ việc</a:t>
            </a:r>
            <a:endParaRPr lang="en-US" sz="1500"/>
          </a:p>
        </p:txBody>
      </p:sp>
      <p:graphicFrame>
        <p:nvGraphicFramePr>
          <p:cNvPr id="115" name="Chart 5"/>
          <p:cNvGraphicFramePr/>
          <p:nvPr/>
        </p:nvGraphicFramePr>
        <p:xfrm>
          <a:off x="1108710" y="34911792"/>
          <a:ext cx="1965960" cy="196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6" name="Text 108"/>
          <p:cNvSpPr/>
          <p:nvPr/>
        </p:nvSpPr>
        <p:spPr>
          <a:xfrm>
            <a:off x="640080" y="35657028"/>
            <a:ext cx="29032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29/36</a:t>
            </a:r>
            <a:endParaRPr lang="en-US" sz="2000"/>
          </a:p>
        </p:txBody>
      </p:sp>
      <p:sp>
        <p:nvSpPr>
          <p:cNvPr id="117" name="Text 109"/>
          <p:cNvSpPr/>
          <p:nvPr/>
        </p:nvSpPr>
        <p:spPr>
          <a:xfrm>
            <a:off x="548640" y="36969192"/>
            <a:ext cx="30861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vụ tồn đọng,</a:t>
            </a:r>
            <a:endParaRPr lang="en-US" sz="2000"/>
          </a:p>
          <a:p>
            <a:pPr marL="0" indent="0" algn="ctr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phức tạp, kéo dài</a:t>
            </a:r>
            <a:endParaRPr lang="en-US" sz="2000"/>
          </a:p>
        </p:txBody>
      </p:sp>
      <p:sp>
        <p:nvSpPr>
          <p:cNvPr id="118" name="Text 110"/>
          <p:cNvSpPr/>
          <p:nvPr/>
        </p:nvSpPr>
        <p:spPr>
          <a:xfrm>
            <a:off x="548640" y="37472112"/>
            <a:ext cx="3086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29/36 đã giải quyết</a:t>
            </a:r>
            <a:endParaRPr lang="en-US" sz="1400"/>
          </a:p>
        </p:txBody>
      </p:sp>
      <p:graphicFrame>
        <p:nvGraphicFramePr>
          <p:cNvPr id="119" name="Chart 6"/>
          <p:cNvGraphicFramePr/>
          <p:nvPr/>
        </p:nvGraphicFramePr>
        <p:xfrm>
          <a:off x="4286250" y="34911792"/>
          <a:ext cx="1965960" cy="196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20" name="Text 111"/>
          <p:cNvSpPr/>
          <p:nvPr/>
        </p:nvSpPr>
        <p:spPr>
          <a:xfrm>
            <a:off x="3817620" y="35657028"/>
            <a:ext cx="29032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21/32</a:t>
            </a:r>
            <a:endParaRPr lang="en-US" sz="2000"/>
          </a:p>
        </p:txBody>
      </p:sp>
      <p:sp>
        <p:nvSpPr>
          <p:cNvPr id="121" name="Text 112"/>
          <p:cNvSpPr/>
          <p:nvPr/>
        </p:nvSpPr>
        <p:spPr>
          <a:xfrm>
            <a:off x="3726180" y="36969192"/>
            <a:ext cx="30861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vụ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chuyển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tiếp</a:t>
            </a:r>
            <a:endParaRPr lang="en-US" sz="2000">
              <a:solidFill>
                <a:srgbClr val="6B615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từ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cấp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huyện</a:t>
            </a:r>
            <a:endParaRPr lang="en-US" sz="2000">
              <a:solidFill>
                <a:srgbClr val="6B615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22" name="Text 113"/>
          <p:cNvSpPr/>
          <p:nvPr/>
        </p:nvSpPr>
        <p:spPr>
          <a:xfrm>
            <a:off x="3726180" y="37472112"/>
            <a:ext cx="3086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21/32 đã giải quyết (65,6%)</a:t>
            </a:r>
          </a:p>
        </p:txBody>
      </p:sp>
      <p:graphicFrame>
        <p:nvGraphicFramePr>
          <p:cNvPr id="123" name="Chart 7"/>
          <p:cNvGraphicFramePr/>
          <p:nvPr/>
        </p:nvGraphicFramePr>
        <p:xfrm>
          <a:off x="7463790" y="34911792"/>
          <a:ext cx="1965960" cy="196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24" name="Text 114"/>
          <p:cNvSpPr/>
          <p:nvPr/>
        </p:nvSpPr>
        <p:spPr>
          <a:xfrm>
            <a:off x="6995160" y="35657028"/>
            <a:ext cx="29032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338/400</a:t>
            </a:r>
            <a:endParaRPr lang="en-US" sz="2000"/>
          </a:p>
        </p:txBody>
      </p:sp>
      <p:sp>
        <p:nvSpPr>
          <p:cNvPr id="125" name="Text 115"/>
          <p:cNvSpPr/>
          <p:nvPr/>
        </p:nvSpPr>
        <p:spPr>
          <a:xfrm>
            <a:off x="6903720" y="36969192"/>
            <a:ext cx="30861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vụ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tồn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đọng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tại</a:t>
            </a:r>
            <a:endParaRPr lang="en-US" sz="2000">
              <a:solidFill>
                <a:srgbClr val="6B615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126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xã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phường</a:t>
            </a:r>
            <a:endParaRPr lang="en-US" sz="2000">
              <a:solidFill>
                <a:srgbClr val="6B615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26" name="Text 116"/>
          <p:cNvSpPr/>
          <p:nvPr/>
        </p:nvSpPr>
        <p:spPr>
          <a:xfrm>
            <a:off x="6903720" y="37472112"/>
            <a:ext cx="3086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338/400 đã giải quyết (84,5%)</a:t>
            </a:r>
          </a:p>
        </p:txBody>
      </p:sp>
      <p:graphicFrame>
        <p:nvGraphicFramePr>
          <p:cNvPr id="127" name="Chart 8"/>
          <p:cNvGraphicFramePr/>
          <p:nvPr/>
        </p:nvGraphicFramePr>
        <p:xfrm>
          <a:off x="10641330" y="34911792"/>
          <a:ext cx="1965960" cy="196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28" name="Text 117"/>
          <p:cNvSpPr/>
          <p:nvPr/>
        </p:nvSpPr>
        <p:spPr>
          <a:xfrm>
            <a:off x="10172700" y="35657028"/>
            <a:ext cx="29032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6E14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5/18</a:t>
            </a:r>
            <a:endParaRPr lang="en-US" sz="2000"/>
          </a:p>
        </p:txBody>
      </p:sp>
      <p:sp>
        <p:nvSpPr>
          <p:cNvPr id="129" name="Text 118"/>
          <p:cNvSpPr/>
          <p:nvPr/>
        </p:nvSpPr>
        <p:spPr>
          <a:xfrm>
            <a:off x="10081260" y="36969192"/>
            <a:ext cx="30861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vụ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gửi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Đoàn ĐBQH</a:t>
            </a:r>
          </a:p>
          <a:p>
            <a:pPr algn="ctr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và Thường </a:t>
            </a:r>
            <a:r>
              <a:rPr lang="en-US" sz="2000" err="1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trực</a:t>
            </a:r>
            <a:r>
              <a:rPr lang="en-US" sz="2000">
                <a:solidFill>
                  <a:srgbClr val="6B61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HĐND</a:t>
            </a:r>
          </a:p>
        </p:txBody>
      </p:sp>
      <p:sp>
        <p:nvSpPr>
          <p:cNvPr id="130" name="Text 119"/>
          <p:cNvSpPr/>
          <p:nvPr/>
        </p:nvSpPr>
        <p:spPr>
          <a:xfrm>
            <a:off x="10081260" y="37472112"/>
            <a:ext cx="30861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05/18 đã </a:t>
            </a:r>
            <a:r>
              <a:rPr lang="en-US" sz="1400" b="1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giải</a:t>
            </a:r>
            <a:r>
              <a:rPr lang="en-US" sz="1400" b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quyết</a:t>
            </a:r>
            <a:endParaRPr lang="en-US" sz="1400" b="1">
              <a:solidFill>
                <a:srgbClr val="2B232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31" name="Shape 120"/>
          <p:cNvSpPr/>
          <p:nvPr/>
        </p:nvSpPr>
        <p:spPr>
          <a:xfrm>
            <a:off x="640080" y="37929312"/>
            <a:ext cx="12435840" cy="1554480"/>
          </a:xfrm>
          <a:prstGeom prst="roundRect">
            <a:avLst>
              <a:gd name="adj" fmla="val 5294"/>
            </a:avLst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vi-VN" sz="1400" b="1">
              <a:solidFill>
                <a:srgbClr val="2B232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32" name="Text 121"/>
          <p:cNvSpPr/>
          <p:nvPr/>
        </p:nvSpPr>
        <p:spPr>
          <a:xfrm>
            <a:off x="960120" y="38112192"/>
            <a:ext cx="12115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b="1">
                <a:solidFill>
                  <a:srgbClr val="7A5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Khó khăn:  </a:t>
            </a:r>
            <a:r>
              <a:rPr lang="en-US">
                <a:solidFill>
                  <a:srgbClr val="5C4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 khi thực hiện mô hình chính quyền 2 cấp, không còn Thanh tra cấp huyện làm công tác chỉ đạo, đôn đốc và tổ chức thực hiện các quyết định giải quyết khiếu nại, kết luận tố cáo — có thời điểm bị gián đoạn, ảnh hưởng đến tiến độ giải quyết một số vụ việc.</a:t>
            </a:r>
            <a:endParaRPr lang="en-US"/>
          </a:p>
          <a:p>
            <a:pPr marL="0" indent="0">
              <a:lnSpc>
                <a:spcPts val="1700"/>
              </a:lnSpc>
              <a:buNone/>
            </a:pPr>
            <a:r>
              <a:rPr lang="en-US">
                <a:solidFill>
                  <a:srgbClr val="5C4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(7 vụ trong nhóm 36 vụ tồn đọng còn lại gồm 5 vụ liên quan giao đất dịch vụ, 2 vụ do Thanh tra Chính phủ và Tổ công tác của Thủ tướng theo dõi.)</a:t>
            </a:r>
            <a:endParaRPr lang="en-US"/>
          </a:p>
        </p:txBody>
      </p:sp>
      <p:sp>
        <p:nvSpPr>
          <p:cNvPr id="133" name="Text 122"/>
          <p:cNvSpPr/>
          <p:nvPr/>
        </p:nvSpPr>
        <p:spPr>
          <a:xfrm>
            <a:off x="640080" y="39895272"/>
            <a:ext cx="1243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MỤC 4</a:t>
            </a:r>
            <a:endParaRPr lang="en-US" sz="2000"/>
          </a:p>
        </p:txBody>
      </p:sp>
      <p:sp>
        <p:nvSpPr>
          <p:cNvPr id="134" name="Text 123"/>
          <p:cNvSpPr/>
          <p:nvPr/>
        </p:nvSpPr>
        <p:spPr>
          <a:xfrm>
            <a:off x="640080" y="40215312"/>
            <a:ext cx="1243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B23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Nhiệm vụ trọng tâm tháng 8/2026</a:t>
            </a:r>
            <a:endParaRPr lang="en-US" sz="2500"/>
          </a:p>
        </p:txBody>
      </p:sp>
      <p:sp>
        <p:nvSpPr>
          <p:cNvPr id="135" name="Shape 124"/>
          <p:cNvSpPr/>
          <p:nvPr/>
        </p:nvSpPr>
        <p:spPr>
          <a:xfrm>
            <a:off x="640080" y="40882824"/>
            <a:ext cx="124358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36" name="Shape 125"/>
          <p:cNvSpPr/>
          <p:nvPr/>
        </p:nvSpPr>
        <p:spPr>
          <a:xfrm>
            <a:off x="640080" y="40882824"/>
            <a:ext cx="91440" cy="9601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37" name="Shape 126"/>
          <p:cNvSpPr/>
          <p:nvPr/>
        </p:nvSpPr>
        <p:spPr>
          <a:xfrm>
            <a:off x="960120" y="41088564"/>
            <a:ext cx="548640" cy="548640"/>
          </a:xfrm>
          <a:prstGeom prst="ellipse">
            <a:avLst/>
          </a:prstGeom>
          <a:solidFill>
            <a:srgbClr val="6E1423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38" name="Text 127"/>
          <p:cNvSpPr/>
          <p:nvPr/>
        </p:nvSpPr>
        <p:spPr>
          <a:xfrm>
            <a:off x="960120" y="4108856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/>
          </a:p>
        </p:txBody>
      </p:sp>
      <p:sp>
        <p:nvSpPr>
          <p:cNvPr id="139" name="Text 128"/>
          <p:cNvSpPr/>
          <p:nvPr/>
        </p:nvSpPr>
        <p:spPr>
          <a:xfrm>
            <a:off x="1737360" y="40974264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00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Thực hiện nghiêm Quy chế tiếp công dân của Thường trực HĐND và đại biểu HĐND Thành phố.</a:t>
            </a:r>
            <a:endParaRPr lang="en-US" sz="2000"/>
          </a:p>
        </p:txBody>
      </p:sp>
      <p:sp>
        <p:nvSpPr>
          <p:cNvPr id="140" name="Shape 129"/>
          <p:cNvSpPr/>
          <p:nvPr/>
        </p:nvSpPr>
        <p:spPr>
          <a:xfrm>
            <a:off x="640080" y="42044112"/>
            <a:ext cx="124358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41" name="Shape 130"/>
          <p:cNvSpPr/>
          <p:nvPr/>
        </p:nvSpPr>
        <p:spPr>
          <a:xfrm>
            <a:off x="640080" y="42044112"/>
            <a:ext cx="91440" cy="9601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42" name="Shape 131"/>
          <p:cNvSpPr/>
          <p:nvPr/>
        </p:nvSpPr>
        <p:spPr>
          <a:xfrm>
            <a:off x="960120" y="42249852"/>
            <a:ext cx="548640" cy="548640"/>
          </a:xfrm>
          <a:prstGeom prst="ellipse">
            <a:avLst/>
          </a:prstGeom>
          <a:solidFill>
            <a:srgbClr val="6E1423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43" name="Text 132"/>
          <p:cNvSpPr/>
          <p:nvPr/>
        </p:nvSpPr>
        <p:spPr>
          <a:xfrm>
            <a:off x="960120" y="422498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/>
          </a:p>
        </p:txBody>
      </p:sp>
      <p:sp>
        <p:nvSpPr>
          <p:cNvPr id="144" name="Text 133"/>
          <p:cNvSpPr/>
          <p:nvPr/>
        </p:nvSpPr>
        <p:spPr>
          <a:xfrm>
            <a:off x="1737360" y="42135552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900"/>
              </a:lnSpc>
            </a:pPr>
            <a:r>
              <a:rPr lang="en-US" sz="200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 dõi, đôn đốc giải quyết kiến nghị cử tri, đơn thư và các vụ việc tồn đọng, kéo dài; kịp thời báo cáo, đề xuất xử lý các trường hợp chậm tiến độ.</a:t>
            </a:r>
          </a:p>
        </p:txBody>
      </p:sp>
      <p:sp>
        <p:nvSpPr>
          <p:cNvPr id="145" name="Shape 134"/>
          <p:cNvSpPr/>
          <p:nvPr/>
        </p:nvSpPr>
        <p:spPr>
          <a:xfrm>
            <a:off x="640080" y="43205400"/>
            <a:ext cx="124358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46" name="Shape 135"/>
          <p:cNvSpPr/>
          <p:nvPr/>
        </p:nvSpPr>
        <p:spPr>
          <a:xfrm>
            <a:off x="640080" y="43205400"/>
            <a:ext cx="91440" cy="9601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47" name="Shape 136"/>
          <p:cNvSpPr/>
          <p:nvPr/>
        </p:nvSpPr>
        <p:spPr>
          <a:xfrm>
            <a:off x="960120" y="43411140"/>
            <a:ext cx="548640" cy="548640"/>
          </a:xfrm>
          <a:prstGeom prst="ellipse">
            <a:avLst/>
          </a:prstGeom>
          <a:solidFill>
            <a:srgbClr val="6E1423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48" name="Text 137"/>
          <p:cNvSpPr/>
          <p:nvPr/>
        </p:nvSpPr>
        <p:spPr>
          <a:xfrm>
            <a:off x="960120" y="434111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/>
          </a:p>
        </p:txBody>
      </p:sp>
      <p:sp>
        <p:nvSpPr>
          <p:cNvPr id="149" name="Text 138"/>
          <p:cNvSpPr/>
          <p:nvPr/>
        </p:nvSpPr>
        <p:spPr>
          <a:xfrm>
            <a:off x="1737360" y="4329684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900"/>
              </a:lnSpc>
            </a:pPr>
            <a:r>
              <a:rPr lang="en-US" sz="200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Tiếp tục đôn đốc giải quyết dứt điểm vụ việc theo Thông báo kết luận số 58/TB-HĐND ngày 03/7/2026.</a:t>
            </a:r>
          </a:p>
        </p:txBody>
      </p:sp>
      <p:sp>
        <p:nvSpPr>
          <p:cNvPr id="150" name="Shape 139"/>
          <p:cNvSpPr/>
          <p:nvPr/>
        </p:nvSpPr>
        <p:spPr>
          <a:xfrm>
            <a:off x="640080" y="44366688"/>
            <a:ext cx="124358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6E1D8"/>
            </a:solidFill>
            <a:prstDash val="solid"/>
          </a:ln>
        </p:spPr>
        <p:txBody>
          <a:bodyPr/>
          <a:lstStyle/>
          <a:p>
            <a:endParaRPr lang="vi-VN"/>
          </a:p>
        </p:txBody>
      </p:sp>
      <p:sp>
        <p:nvSpPr>
          <p:cNvPr id="151" name="Shape 140"/>
          <p:cNvSpPr/>
          <p:nvPr/>
        </p:nvSpPr>
        <p:spPr>
          <a:xfrm>
            <a:off x="640080" y="44366688"/>
            <a:ext cx="91440" cy="9601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52" name="Shape 141"/>
          <p:cNvSpPr/>
          <p:nvPr/>
        </p:nvSpPr>
        <p:spPr>
          <a:xfrm>
            <a:off x="960120" y="44572428"/>
            <a:ext cx="548640" cy="548640"/>
          </a:xfrm>
          <a:prstGeom prst="ellipse">
            <a:avLst/>
          </a:prstGeom>
          <a:solidFill>
            <a:srgbClr val="6E1423"/>
          </a:solidFill>
          <a:ln/>
        </p:spPr>
        <p:txBody>
          <a:bodyPr/>
          <a:lstStyle/>
          <a:p>
            <a:endParaRPr lang="vi-VN"/>
          </a:p>
        </p:txBody>
      </p:sp>
      <p:sp>
        <p:nvSpPr>
          <p:cNvPr id="153" name="Text 142"/>
          <p:cNvSpPr/>
          <p:nvPr/>
        </p:nvSpPr>
        <p:spPr>
          <a:xfrm>
            <a:off x="960120" y="445724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/>
          </a:p>
        </p:txBody>
      </p:sp>
      <p:sp>
        <p:nvSpPr>
          <p:cNvPr id="154" name="Text 143"/>
          <p:cNvSpPr/>
          <p:nvPr/>
        </p:nvSpPr>
        <p:spPr>
          <a:xfrm>
            <a:off x="1737360" y="44458128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900"/>
              </a:lnSpc>
            </a:pPr>
            <a:r>
              <a:rPr lang="en-US" sz="200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Tham mưu lựa chọn vụ việc phục vụ công tác tiếp công dân định kỳ của Thường trực HĐND Thành phố.</a:t>
            </a:r>
          </a:p>
        </p:txBody>
      </p:sp>
      <p:sp>
        <p:nvSpPr>
          <p:cNvPr id="155" name="Shape 144"/>
          <p:cNvSpPr/>
          <p:nvPr/>
        </p:nvSpPr>
        <p:spPr>
          <a:xfrm>
            <a:off x="0" y="45692568"/>
            <a:ext cx="13716000" cy="822960"/>
          </a:xfrm>
          <a:prstGeom prst="rect">
            <a:avLst/>
          </a:prstGeom>
          <a:solidFill>
            <a:srgbClr val="4A0D18"/>
          </a:solidFill>
          <a:ln/>
        </p:spPr>
        <p:txBody>
          <a:bodyPr/>
          <a:lstStyle/>
          <a:p>
            <a:endParaRPr lang="vi-V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928</Words>
  <Application>Microsoft Office PowerPoint</Application>
  <PresentationFormat>Custom</PresentationFormat>
  <Paragraphs>115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 ADMIN</cp:lastModifiedBy>
  <cp:revision>7</cp:revision>
  <dcterms:created xsi:type="dcterms:W3CDTF">2026-08-05T05:47:54Z</dcterms:created>
  <dcterms:modified xsi:type="dcterms:W3CDTF">2026-08-05T06:27:08Z</dcterms:modified>
</cp:coreProperties>
</file>